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3" r:id="rId3"/>
  </p:sldMasterIdLst>
  <p:notesMasterIdLst>
    <p:notesMasterId r:id="rId19"/>
  </p:notesMasterIdLst>
  <p:sldIdLst>
    <p:sldId id="256" r:id="rId4"/>
    <p:sldId id="272" r:id="rId5"/>
    <p:sldId id="277" r:id="rId6"/>
    <p:sldId id="278" r:id="rId7"/>
    <p:sldId id="279" r:id="rId8"/>
    <p:sldId id="280" r:id="rId9"/>
    <p:sldId id="281" r:id="rId10"/>
    <p:sldId id="282" r:id="rId11"/>
    <p:sldId id="295" r:id="rId12"/>
    <p:sldId id="287" r:id="rId13"/>
    <p:sldId id="296" r:id="rId14"/>
    <p:sldId id="288" r:id="rId15"/>
    <p:sldId id="297" r:id="rId16"/>
    <p:sldId id="299" r:id="rId17"/>
    <p:sldId id="298" r:id="rId18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3">
          <p15:clr>
            <a:srgbClr val="A4A3A4"/>
          </p15:clr>
        </p15:guide>
        <p15:guide id="2" pos="29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2F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howGuides="1">
      <p:cViewPr varScale="1">
        <p:scale>
          <a:sx n="106" d="100"/>
          <a:sy n="106" d="100"/>
        </p:scale>
        <p:origin x="1800" y="168"/>
      </p:cViewPr>
      <p:guideLst>
        <p:guide orient="horz" pos="2273"/>
        <p:guide pos="29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2018/10/23</a:t>
            </a:fld>
            <a:endParaRPr lang="zh-CN" altLang="en-US" strike="noStrike" noProof="1"/>
          </a:p>
        </p:txBody>
      </p:sp>
      <p:sp>
        <p:nvSpPr>
          <p:cNvPr id="4100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01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14581598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/>
          <p:cNvPicPr>
            <a:picLocks noChangeAspect="1"/>
          </p:cNvPicPr>
          <p:nvPr/>
        </p:nvPicPr>
        <p:blipFill>
          <a:blip r:embed="rId2"/>
          <a:srcRect t="3320"/>
          <a:stretch>
            <a:fillRect/>
          </a:stretch>
        </p:blipFill>
        <p:spPr>
          <a:xfrm>
            <a:off x="0" y="0"/>
            <a:ext cx="9144000" cy="66659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5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688" y="5762625"/>
            <a:ext cx="6913562" cy="469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SO_BT1"/>
          <p:cNvSpPr>
            <a:spLocks noGrp="1"/>
          </p:cNvSpPr>
          <p:nvPr>
            <p:ph type="ctrTitle"/>
          </p:nvPr>
        </p:nvSpPr>
        <p:spPr>
          <a:xfrm>
            <a:off x="1049338" y="4956175"/>
            <a:ext cx="6927850" cy="815975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lvl="0" algn="ctr">
              <a:defRPr sz="3600" kern="1200"/>
            </a:lvl1pPr>
          </a:lstStyle>
          <a:p>
            <a:pPr lvl="0"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4" name="KSO_BC1"/>
          <p:cNvSpPr>
            <a:spLocks noGrp="1"/>
          </p:cNvSpPr>
          <p:nvPr>
            <p:ph type="subTitle" idx="1"/>
          </p:nvPr>
        </p:nvSpPr>
        <p:spPr>
          <a:xfrm>
            <a:off x="1066800" y="5730875"/>
            <a:ext cx="6923088" cy="43180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marL="0" lvl="0" indent="0" algn="ctr">
              <a:buNone/>
              <a:defRPr sz="1800" kern="1200">
                <a:solidFill>
                  <a:srgbClr val="6C6F72"/>
                </a:solidFill>
              </a:defRPr>
            </a:lvl1pPr>
            <a:lvl2pPr marL="0" lvl="1" indent="0" algn="ctr">
              <a:buNone/>
              <a:defRPr sz="1800" kern="1200">
                <a:solidFill>
                  <a:srgbClr val="6C6F72"/>
                </a:solidFill>
              </a:defRPr>
            </a:lvl2pPr>
            <a:lvl3pPr marL="914400" lvl="2" indent="-914400" algn="ctr">
              <a:buNone/>
              <a:defRPr sz="1800" kern="1200">
                <a:solidFill>
                  <a:srgbClr val="6C6F72"/>
                </a:solidFill>
              </a:defRPr>
            </a:lvl3pPr>
            <a:lvl4pPr marL="1371600" lvl="3" indent="-1371600" algn="ctr">
              <a:buNone/>
              <a:defRPr sz="1800" kern="1200">
                <a:solidFill>
                  <a:srgbClr val="6C6F72"/>
                </a:solidFill>
              </a:defRPr>
            </a:lvl4pPr>
            <a:lvl5pPr marL="1828800" lvl="4" indent="-1828800" algn="ctr">
              <a:buNone/>
              <a:defRPr sz="1800" kern="1200">
                <a:solidFill>
                  <a:srgbClr val="6C6F72"/>
                </a:solidFill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11" name="KSO_FD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x-none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KSO_FT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x-none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KSO_FN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ctr" anchorCtr="0" compatLnSpc="1"/>
          <a:lstStyle/>
          <a:p>
            <a:pPr algn="r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44500" y="1376363"/>
            <a:ext cx="4045728" cy="4824412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360" y="1376363"/>
            <a:ext cx="4045728" cy="4824412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ts val="1800"/>
              </a:spcBef>
              <a:spcAft>
                <a:spcPct val="0"/>
              </a:spcAft>
              <a:buClr>
                <a:srgbClr val="528199"/>
              </a:buClr>
              <a:buSzPct val="100000"/>
              <a:buFont typeface="Webdings" panose="05030102010509060703" pitchFamily="18" charset="2"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36941" y="258763"/>
            <a:ext cx="2064147" cy="5942012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44500" y="258763"/>
            <a:ext cx="6072780" cy="5942012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/>
          <p:cNvPicPr>
            <a:picLocks noChangeAspect="1"/>
          </p:cNvPicPr>
          <p:nvPr/>
        </p:nvPicPr>
        <p:blipFill>
          <a:blip r:embed="rId2"/>
          <a:srcRect t="3320"/>
          <a:stretch>
            <a:fillRect/>
          </a:stretch>
        </p:blipFill>
        <p:spPr>
          <a:xfrm>
            <a:off x="0" y="0"/>
            <a:ext cx="9144000" cy="66659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5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688" y="5762625"/>
            <a:ext cx="6913562" cy="469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SO_BT1"/>
          <p:cNvSpPr>
            <a:spLocks noGrp="1"/>
          </p:cNvSpPr>
          <p:nvPr>
            <p:ph type="ctrTitle"/>
          </p:nvPr>
        </p:nvSpPr>
        <p:spPr>
          <a:xfrm>
            <a:off x="1049338" y="4956175"/>
            <a:ext cx="6927850" cy="815975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lvl="0" algn="ctr">
              <a:defRPr sz="3600" kern="1200"/>
            </a:lvl1pPr>
          </a:lstStyle>
          <a:p>
            <a:pPr lvl="0"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4" name="KSO_BC1"/>
          <p:cNvSpPr>
            <a:spLocks noGrp="1"/>
          </p:cNvSpPr>
          <p:nvPr>
            <p:ph type="subTitle" idx="1"/>
          </p:nvPr>
        </p:nvSpPr>
        <p:spPr>
          <a:xfrm>
            <a:off x="1066800" y="5730875"/>
            <a:ext cx="6923088" cy="43180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marL="0" lvl="0" indent="0" algn="ctr">
              <a:buNone/>
              <a:defRPr sz="1800" kern="1200">
                <a:solidFill>
                  <a:srgbClr val="6C6F72"/>
                </a:solidFill>
              </a:defRPr>
            </a:lvl1pPr>
            <a:lvl2pPr marL="0" lvl="1" indent="0" algn="ctr">
              <a:buNone/>
              <a:defRPr sz="1800" kern="1200">
                <a:solidFill>
                  <a:srgbClr val="6C6F72"/>
                </a:solidFill>
              </a:defRPr>
            </a:lvl2pPr>
            <a:lvl3pPr marL="914400" lvl="2" indent="-914400" algn="ctr">
              <a:buNone/>
              <a:defRPr sz="1800" kern="1200">
                <a:solidFill>
                  <a:srgbClr val="6C6F72"/>
                </a:solidFill>
              </a:defRPr>
            </a:lvl3pPr>
            <a:lvl4pPr marL="1371600" lvl="3" indent="-1371600" algn="ctr">
              <a:buNone/>
              <a:defRPr sz="1800" kern="1200">
                <a:solidFill>
                  <a:srgbClr val="6C6F72"/>
                </a:solidFill>
              </a:defRPr>
            </a:lvl4pPr>
            <a:lvl5pPr marL="1828800" lvl="4" indent="-1828800" algn="ctr">
              <a:buNone/>
              <a:defRPr sz="1800" kern="1200">
                <a:solidFill>
                  <a:srgbClr val="6C6F72"/>
                </a:solidFill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11" name="KSO_FD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x-none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KSO_FT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x-none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KSO_FN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ctr" anchorCtr="0" compatLnSpc="1"/>
          <a:lstStyle/>
          <a:p>
            <a:pPr algn="r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44500" y="1376363"/>
            <a:ext cx="4045728" cy="4824412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360" y="1376363"/>
            <a:ext cx="4045728" cy="4824412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ts val="1800"/>
              </a:spcBef>
              <a:spcAft>
                <a:spcPct val="0"/>
              </a:spcAft>
              <a:buClr>
                <a:srgbClr val="528199"/>
              </a:buClr>
              <a:buSzPct val="100000"/>
              <a:buFont typeface="Webdings" panose="05030102010509060703" pitchFamily="18" charset="2"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36941" y="258763"/>
            <a:ext cx="2064147" cy="5942012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44500" y="258763"/>
            <a:ext cx="6072780" cy="5942012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  <a:p>
            <a:pPr lvl="1" fontAlgn="base"/>
            <a:r>
              <a:rPr lang="zh-CN" altLang="en-US" strike="noStrike" noProof="1" smtClean="0"/>
              <a:t>第二级</a:t>
            </a:r>
          </a:p>
          <a:p>
            <a:pPr lvl="2" fontAlgn="base"/>
            <a:r>
              <a:rPr lang="zh-CN" altLang="en-US" strike="noStrike" noProof="1" smtClean="0"/>
              <a:t>第三级</a:t>
            </a:r>
          </a:p>
          <a:p>
            <a:pPr lvl="3" fontAlgn="base"/>
            <a:r>
              <a:rPr lang="zh-CN" altLang="en-US" strike="noStrike" noProof="1" smtClean="0"/>
              <a:t>第四级</a:t>
            </a:r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theme" Target="../theme/theme3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buFont typeface="Arial" panose="020B0604020202020204" pitchFamily="34" charset="0"/>
              <a:buNone/>
              <a:defRPr sz="1400" noProof="1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buFont typeface="Arial" panose="020B0604020202020204" pitchFamily="34" charset="0"/>
              <a:buNone/>
              <a:defRPr sz="1400" noProof="1"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6"/>
          <p:cNvPicPr>
            <a:picLocks noChangeAspect="1"/>
          </p:cNvPicPr>
          <p:nvPr/>
        </p:nvPicPr>
        <p:blipFill>
          <a:blip r:embed="rId14"/>
          <a:srcRect l="2" r="381" b="1678"/>
          <a:stretch>
            <a:fillRect/>
          </a:stretch>
        </p:blipFill>
        <p:spPr>
          <a:xfrm>
            <a:off x="0" y="-3175"/>
            <a:ext cx="9144000" cy="6861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KSO_BT1"/>
          <p:cNvSpPr>
            <a:spLocks noGrp="1"/>
          </p:cNvSpPr>
          <p:nvPr>
            <p:ph type="title"/>
          </p:nvPr>
        </p:nvSpPr>
        <p:spPr>
          <a:xfrm>
            <a:off x="444500" y="258763"/>
            <a:ext cx="6661150" cy="6985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052" name="KSO_BC1"/>
          <p:cNvSpPr>
            <a:spLocks noGrp="1"/>
          </p:cNvSpPr>
          <p:nvPr>
            <p:ph type="body"/>
          </p:nvPr>
        </p:nvSpPr>
        <p:spPr>
          <a:xfrm>
            <a:off x="444500" y="1376363"/>
            <a:ext cx="8256588" cy="48244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57505"/>
            <a:r>
              <a:rPr lang="zh-CN" altLang="en-US" dirty="0"/>
              <a:t>单击此处编辑母版文本样式</a:t>
            </a:r>
          </a:p>
          <a:p>
            <a:pPr lvl="1" indent="-357505"/>
            <a:r>
              <a:rPr lang="zh-CN" altLang="en-US" dirty="0"/>
              <a:t>第二级</a:t>
            </a:r>
          </a:p>
        </p:txBody>
      </p:sp>
      <p:sp>
        <p:nvSpPr>
          <p:cNvPr id="5" name="KSO_FD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buFont typeface="Arial" panose="020B0604020202020204" pitchFamily="34" charset="0"/>
              <a:buNone/>
              <a:defRPr sz="1200" noProof="1">
                <a:solidFill>
                  <a:srgbClr val="919293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KSO_FT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 algn="ctr">
              <a:buFont typeface="Arial" panose="020B0604020202020204" pitchFamily="34" charset="0"/>
              <a:buNone/>
              <a:defRPr sz="1200" noProof="1">
                <a:solidFill>
                  <a:srgbClr val="919293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KSO_FN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919293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056" name="矩形 7"/>
          <p:cNvSpPr>
            <a:spLocks noChangeArrowheads="1"/>
          </p:cNvSpPr>
          <p:nvPr/>
        </p:nvSpPr>
        <p:spPr bwMode="auto">
          <a:xfrm>
            <a:off x="0" y="487363"/>
            <a:ext cx="104775" cy="409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 kern="1200">
          <a:solidFill>
            <a:srgbClr val="415F8B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57505" indent="-357505" algn="just" rtl="0" eaLnBrk="0" fontAlgn="base" hangingPunct="0">
        <a:lnSpc>
          <a:spcPct val="110000"/>
        </a:lnSpc>
        <a:spcBef>
          <a:spcPts val="1800"/>
        </a:spcBef>
        <a:spcAft>
          <a:spcPct val="0"/>
        </a:spcAft>
        <a:buClr>
          <a:srgbClr val="528199"/>
        </a:buClr>
        <a:buSzPct val="100000"/>
        <a:buFont typeface="Webdings" panose="05030102010509060703" pitchFamily="18" charset="2"/>
        <a:buChar char=""/>
        <a:defRPr sz="20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57505" lvl="1" indent="-357505" algn="l" rtl="0" eaLnBrk="0" fontAlgn="base" hangingPunct="0">
        <a:lnSpc>
          <a:spcPct val="130000"/>
        </a:lnSpc>
        <a:spcBef>
          <a:spcPct val="0"/>
        </a:spcBef>
        <a:spcAft>
          <a:spcPts val="600"/>
        </a:spcAft>
        <a:buClr>
          <a:srgbClr val="B2CAD6"/>
        </a:buClr>
        <a:buFont typeface="幼圆" pitchFamily="49" charset="-122"/>
        <a:buChar char=" "/>
        <a:defRPr sz="1600" kern="1200">
          <a:solidFill>
            <a:srgbClr val="7D7D7D"/>
          </a:solidFill>
          <a:latin typeface="+mn-lt"/>
          <a:ea typeface="+mn-ea"/>
          <a:cs typeface="+mn-cs"/>
        </a:defRPr>
      </a:lvl2pPr>
      <a:lvl3pPr marL="1143000" lvl="2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6"/>
          <p:cNvPicPr>
            <a:picLocks noChangeAspect="1"/>
          </p:cNvPicPr>
          <p:nvPr/>
        </p:nvPicPr>
        <p:blipFill>
          <a:blip r:embed="rId14"/>
          <a:srcRect l="2" r="381" b="1678"/>
          <a:stretch>
            <a:fillRect/>
          </a:stretch>
        </p:blipFill>
        <p:spPr>
          <a:xfrm>
            <a:off x="0" y="-3175"/>
            <a:ext cx="9144000" cy="6861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KSO_BT1"/>
          <p:cNvSpPr>
            <a:spLocks noGrp="1"/>
          </p:cNvSpPr>
          <p:nvPr>
            <p:ph type="title"/>
          </p:nvPr>
        </p:nvSpPr>
        <p:spPr>
          <a:xfrm>
            <a:off x="444500" y="258763"/>
            <a:ext cx="6661150" cy="6985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052" name="KSO_BC1"/>
          <p:cNvSpPr>
            <a:spLocks noGrp="1"/>
          </p:cNvSpPr>
          <p:nvPr>
            <p:ph type="body"/>
          </p:nvPr>
        </p:nvSpPr>
        <p:spPr>
          <a:xfrm>
            <a:off x="444500" y="1376363"/>
            <a:ext cx="8256588" cy="48244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57505"/>
            <a:r>
              <a:rPr lang="zh-CN" altLang="en-US" dirty="0"/>
              <a:t>单击此处编辑母版文本样式</a:t>
            </a:r>
          </a:p>
          <a:p>
            <a:pPr lvl="1" indent="-357505"/>
            <a:r>
              <a:rPr lang="zh-CN" altLang="en-US" dirty="0"/>
              <a:t>第二级</a:t>
            </a:r>
          </a:p>
        </p:txBody>
      </p:sp>
      <p:sp>
        <p:nvSpPr>
          <p:cNvPr id="5" name="KSO_FD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buFont typeface="Arial" panose="020B0604020202020204" pitchFamily="34" charset="0"/>
              <a:buNone/>
              <a:defRPr sz="1200" noProof="1">
                <a:solidFill>
                  <a:srgbClr val="919293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KSO_FT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 algn="ctr">
              <a:buFont typeface="Arial" panose="020B0604020202020204" pitchFamily="34" charset="0"/>
              <a:buNone/>
              <a:defRPr sz="1200" noProof="1">
                <a:solidFill>
                  <a:srgbClr val="919293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KSO_FN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919293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056" name="矩形 7"/>
          <p:cNvSpPr>
            <a:spLocks noChangeArrowheads="1"/>
          </p:cNvSpPr>
          <p:nvPr/>
        </p:nvSpPr>
        <p:spPr bwMode="auto">
          <a:xfrm>
            <a:off x="0" y="487363"/>
            <a:ext cx="104775" cy="409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 kern="1200">
          <a:solidFill>
            <a:srgbClr val="415F8B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57505" indent="-357505" algn="just" rtl="0" eaLnBrk="0" fontAlgn="base" hangingPunct="0">
        <a:lnSpc>
          <a:spcPct val="110000"/>
        </a:lnSpc>
        <a:spcBef>
          <a:spcPts val="1800"/>
        </a:spcBef>
        <a:spcAft>
          <a:spcPct val="0"/>
        </a:spcAft>
        <a:buClr>
          <a:srgbClr val="528199"/>
        </a:buClr>
        <a:buSzPct val="100000"/>
        <a:buFont typeface="Webdings" panose="05030102010509060703" pitchFamily="18" charset="2"/>
        <a:buChar char=""/>
        <a:defRPr sz="20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57505" lvl="1" indent="-357505" algn="l" rtl="0" eaLnBrk="0" fontAlgn="base" hangingPunct="0">
        <a:lnSpc>
          <a:spcPct val="130000"/>
        </a:lnSpc>
        <a:spcBef>
          <a:spcPct val="0"/>
        </a:spcBef>
        <a:spcAft>
          <a:spcPts val="600"/>
        </a:spcAft>
        <a:buClr>
          <a:srgbClr val="B2CAD6"/>
        </a:buClr>
        <a:buFont typeface="幼圆" pitchFamily="49" charset="-122"/>
        <a:buChar char=" "/>
        <a:defRPr sz="1600" kern="1200">
          <a:solidFill>
            <a:srgbClr val="7D7D7D"/>
          </a:solidFill>
          <a:latin typeface="+mn-lt"/>
          <a:ea typeface="+mn-ea"/>
          <a:cs typeface="+mn-cs"/>
        </a:defRPr>
      </a:lvl2pPr>
      <a:lvl3pPr marL="1143000" lvl="2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标题 1"/>
          <p:cNvSpPr>
            <a:spLocks noGrp="1"/>
          </p:cNvSpPr>
          <p:nvPr>
            <p:ph type="ctrTitle"/>
          </p:nvPr>
        </p:nvSpPr>
        <p:spPr/>
        <p:txBody>
          <a:bodyPr vert="horz" wrap="square" lIns="91440" tIns="45720" rIns="91440" bIns="45720" anchor="b"/>
          <a:lstStyle/>
          <a:p>
            <a:pPr eaLnBrk="1" hangingPunct="1"/>
            <a:r>
              <a:rPr lang="en-US" altLang="zh-CN" kern="1200" dirty="0">
                <a:latin typeface="Arial Black" panose="020B0A04020102020204" pitchFamily="34" charset="0"/>
                <a:ea typeface="微软雅黑" panose="020B0503020204020204" pitchFamily="34" charset="-122"/>
                <a:cs typeface="+mj-cs"/>
              </a:rPr>
              <a:t>Android UI design</a:t>
            </a:r>
            <a:endParaRPr lang="zh-CN" altLang="en-US" kern="1200" dirty="0">
              <a:latin typeface="Arial Black" panose="020B0A04020102020204" pitchFamily="34" charset="0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122" name="副标题 2"/>
          <p:cNvSpPr>
            <a:spLocks noGrp="1"/>
          </p:cNvSpPr>
          <p:nvPr>
            <p:ph type="subTitle" idx="1"/>
          </p:nvPr>
        </p:nvSpPr>
        <p:spPr>
          <a:xfrm>
            <a:off x="1066800" y="5876925"/>
            <a:ext cx="6923088" cy="504825"/>
          </a:xfrm>
        </p:spPr>
        <p:txBody>
          <a:bodyPr vert="horz" wrap="square" lIns="91440" tIns="45720" rIns="91440" bIns="45720" anchor="t"/>
          <a:lstStyle/>
          <a:p>
            <a:pPr eaLnBrk="1" hangingPunct="1">
              <a:buSzPct val="100000"/>
            </a:pPr>
            <a:r>
              <a:rPr lang="en-US" altLang="zh-CN" b="1" kern="1200" dirty="0">
                <a:solidFill>
                  <a:srgbClr val="6C6F72"/>
                </a:solidFill>
                <a:latin typeface="+mn-lt"/>
                <a:ea typeface="微软雅黑" panose="020B0503020204020204" pitchFamily="34" charset="-122"/>
                <a:cs typeface="+mn-cs"/>
              </a:rPr>
              <a:t>Jilin University</a:t>
            </a:r>
            <a:endParaRPr lang="zh-CN" altLang="en-US" b="1" kern="1200" dirty="0">
              <a:solidFill>
                <a:srgbClr val="6C6F72"/>
              </a:solidFill>
              <a:latin typeface="+mn-lt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ransition>
    <p:dissolv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 strike="noStrike" noProof="1" smtClean="0"/>
              <a:t>plugin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1495495"/>
            <a:ext cx="8128000" cy="2298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1" y="3913327"/>
            <a:ext cx="8784976" cy="103007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 strike="noStrike" noProof="1" smtClean="0"/>
              <a:t>plugin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1560" y="1628800"/>
            <a:ext cx="80895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+mn-lt"/>
                <a:ea typeface="+mn-ea"/>
              </a:rPr>
              <a:t>question</a:t>
            </a:r>
            <a:r>
              <a:rPr kumimoji="1" lang="zh-CN" altLang="en-US" sz="2400" dirty="0" smtClean="0">
                <a:latin typeface="+mn-lt"/>
                <a:ea typeface="+mn-ea"/>
              </a:rPr>
              <a:t>：</a:t>
            </a:r>
            <a:endParaRPr kumimoji="1" lang="en-US" altLang="zh-CN" sz="2400" dirty="0" smtClean="0">
              <a:latin typeface="+mn-lt"/>
              <a:ea typeface="+mn-ea"/>
            </a:endParaRPr>
          </a:p>
          <a:p>
            <a:endParaRPr kumimoji="1" lang="en-US" altLang="zh-CN" sz="2400" dirty="0">
              <a:latin typeface="+mn-lt"/>
              <a:ea typeface="+mn-ea"/>
            </a:endParaRPr>
          </a:p>
          <a:p>
            <a:r>
              <a:rPr kumimoji="1" lang="en-US" altLang="zh-CN" sz="2400" dirty="0" smtClean="0">
                <a:latin typeface="+mn-lt"/>
                <a:ea typeface="+mn-ea"/>
              </a:rPr>
              <a:t>1.just </a:t>
            </a:r>
            <a:r>
              <a:rPr kumimoji="1" lang="en-US" altLang="zh-CN" sz="2400" dirty="0">
                <a:latin typeface="+mn-lt"/>
                <a:ea typeface="+mn-ea"/>
              </a:rPr>
              <a:t>started learning to use </a:t>
            </a:r>
            <a:r>
              <a:rPr kumimoji="1" lang="en-US" altLang="zh-CN" sz="2400" dirty="0" err="1">
                <a:latin typeface="+mn-lt"/>
                <a:ea typeface="+mn-ea"/>
              </a:rPr>
              <a:t>cocoascript</a:t>
            </a:r>
            <a:r>
              <a:rPr kumimoji="1" lang="zh-CN" altLang="en-US" sz="2400" dirty="0" smtClean="0">
                <a:latin typeface="+mn-lt"/>
                <a:ea typeface="+mn-ea"/>
              </a:rPr>
              <a:t>，</a:t>
            </a:r>
            <a:r>
              <a:rPr kumimoji="1" lang="en-US" altLang="zh-CN" sz="2400" dirty="0" smtClean="0">
                <a:latin typeface="+mn-lt"/>
                <a:ea typeface="+mn-ea"/>
              </a:rPr>
              <a:t>Practice </a:t>
            </a:r>
            <a:r>
              <a:rPr kumimoji="1" lang="en-US" altLang="zh-CN" sz="2400" dirty="0">
                <a:latin typeface="+mn-lt"/>
                <a:ea typeface="+mn-ea"/>
              </a:rPr>
              <a:t>with a </a:t>
            </a:r>
            <a:r>
              <a:rPr kumimoji="1" lang="zh-CN" altLang="en-US" sz="2400" dirty="0" smtClean="0">
                <a:latin typeface="+mn-lt"/>
                <a:ea typeface="+mn-ea"/>
              </a:rPr>
              <a:t>  </a:t>
            </a:r>
            <a:r>
              <a:rPr kumimoji="1" lang="en-US" altLang="zh-CN" sz="2400" dirty="0" smtClean="0">
                <a:latin typeface="+mn-lt"/>
                <a:ea typeface="+mn-ea"/>
              </a:rPr>
              <a:t>simple </a:t>
            </a:r>
            <a:r>
              <a:rPr kumimoji="1" lang="en-US" altLang="zh-CN" sz="2400" dirty="0">
                <a:latin typeface="+mn-lt"/>
                <a:ea typeface="+mn-ea"/>
              </a:rPr>
              <a:t>plug-in </a:t>
            </a:r>
            <a:r>
              <a:rPr kumimoji="1" lang="en-US" altLang="zh-CN" sz="2400" dirty="0" smtClean="0">
                <a:latin typeface="+mn-lt"/>
                <a:ea typeface="+mn-ea"/>
              </a:rPr>
              <a:t>example</a:t>
            </a:r>
            <a:r>
              <a:rPr kumimoji="1" lang="zh-CN" altLang="en-US" sz="2400" dirty="0" smtClean="0">
                <a:latin typeface="+mn-lt"/>
                <a:ea typeface="+mn-ea"/>
              </a:rPr>
              <a:t> </a:t>
            </a:r>
            <a:r>
              <a:rPr kumimoji="1" lang="en-US" altLang="zh-CN" sz="2400" dirty="0" smtClean="0">
                <a:latin typeface="+mn-lt"/>
                <a:ea typeface="+mn-ea"/>
              </a:rPr>
              <a:t>first</a:t>
            </a:r>
          </a:p>
          <a:p>
            <a:pPr marL="457200" indent="-457200">
              <a:buAutoNum type="arabicPeriod"/>
            </a:pPr>
            <a:endParaRPr kumimoji="1" lang="en-US" altLang="zh-CN" sz="2400" dirty="0" smtClean="0">
              <a:latin typeface="+mn-lt"/>
              <a:ea typeface="+mn-ea"/>
            </a:endParaRPr>
          </a:p>
          <a:p>
            <a:r>
              <a:rPr kumimoji="1" lang="en-US" altLang="zh-CN" sz="2400" dirty="0" smtClean="0">
                <a:latin typeface="+mn-lt"/>
                <a:ea typeface="+mn-ea"/>
              </a:rPr>
              <a:t>2. Is </a:t>
            </a:r>
            <a:r>
              <a:rPr kumimoji="1" lang="en-US" altLang="zh-CN" sz="2400" dirty="0">
                <a:latin typeface="+mn-lt"/>
                <a:ea typeface="+mn-ea"/>
              </a:rPr>
              <a:t>the last requirement to make a plug-in to use on the </a:t>
            </a:r>
            <a:r>
              <a:rPr kumimoji="1" lang="zh-CN" altLang="en-US" sz="2400" dirty="0">
                <a:latin typeface="+mn-lt"/>
                <a:ea typeface="+mn-ea"/>
              </a:rPr>
              <a:t>     </a:t>
            </a:r>
            <a:r>
              <a:rPr kumimoji="1" lang="zh-CN" altLang="en-US" sz="2400" dirty="0" smtClean="0">
                <a:latin typeface="+mn-lt"/>
                <a:ea typeface="+mn-ea"/>
              </a:rPr>
              <a:t>  </a:t>
            </a:r>
            <a:r>
              <a:rPr kumimoji="1" lang="en-US" altLang="zh-CN" sz="2400" dirty="0" smtClean="0">
                <a:latin typeface="+mn-lt"/>
                <a:ea typeface="+mn-ea"/>
              </a:rPr>
              <a:t>sketch</a:t>
            </a:r>
            <a:r>
              <a:rPr kumimoji="1" lang="en-US" altLang="zh-CN" sz="2400" dirty="0">
                <a:latin typeface="+mn-lt"/>
                <a:ea typeface="+mn-ea"/>
              </a:rPr>
              <a:t>?</a:t>
            </a:r>
            <a:endParaRPr kumimoji="1" lang="zh-CN" altLang="en-US" sz="24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1610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 strike="noStrike" noProof="1" smtClean="0"/>
              <a:t>Computer</a:t>
            </a:r>
            <a:r>
              <a:rPr lang="zh-CN" altLang="en-US" strike="noStrike" noProof="1" smtClean="0"/>
              <a:t> </a:t>
            </a:r>
            <a:r>
              <a:rPr lang="en-US" altLang="zh-CN" strike="noStrike" noProof="1" smtClean="0"/>
              <a:t>vision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14" y="1537953"/>
            <a:ext cx="8556559" cy="450123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 strike="noStrike" noProof="1" smtClean="0"/>
              <a:t>Computer</a:t>
            </a:r>
            <a:r>
              <a:rPr lang="zh-CN" altLang="en-US" strike="noStrike" noProof="1" smtClean="0"/>
              <a:t> </a:t>
            </a:r>
            <a:r>
              <a:rPr lang="en-US" altLang="zh-CN" strike="noStrike" noProof="1" smtClean="0"/>
              <a:t>vision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10" y="1377270"/>
            <a:ext cx="8457478" cy="440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1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 strike="noStrike" noProof="1" smtClean="0"/>
              <a:t>Computer</a:t>
            </a:r>
            <a:r>
              <a:rPr lang="zh-CN" altLang="en-US" strike="noStrike" noProof="1" smtClean="0"/>
              <a:t> </a:t>
            </a:r>
            <a:r>
              <a:rPr lang="en-US" altLang="zh-CN" strike="noStrike" noProof="1" smtClean="0"/>
              <a:t>vision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03976" y="1914345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输出层次结构信息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2" y="957263"/>
            <a:ext cx="4432300" cy="46355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3600827"/>
            <a:ext cx="64389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7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 strike="noStrike" noProof="1" smtClean="0"/>
              <a:t>Computer</a:t>
            </a:r>
            <a:r>
              <a:rPr lang="zh-CN" altLang="en-US" strike="noStrike" noProof="1" smtClean="0"/>
              <a:t> </a:t>
            </a:r>
            <a:r>
              <a:rPr lang="en-US" altLang="zh-CN" strike="noStrike" noProof="1" smtClean="0"/>
              <a:t>vision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4500" y="1376363"/>
            <a:ext cx="80879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+mn-lt"/>
              </a:rPr>
              <a:t>question</a:t>
            </a:r>
            <a:r>
              <a:rPr kumimoji="1" lang="zh-CN" altLang="en-US" sz="2400" dirty="0" smtClean="0">
                <a:latin typeface="+mn-lt"/>
              </a:rPr>
              <a:t>：</a:t>
            </a:r>
            <a:endParaRPr kumimoji="1" lang="en-US" altLang="zh-CN" sz="2400" dirty="0" smtClean="0">
              <a:latin typeface="+mn-lt"/>
            </a:endParaRPr>
          </a:p>
          <a:p>
            <a:endParaRPr kumimoji="1" lang="en-US" altLang="zh-CN" sz="2400" dirty="0" smtClean="0">
              <a:latin typeface="+mn-lt"/>
            </a:endParaRPr>
          </a:p>
          <a:p>
            <a:pPr marL="457200" indent="-457200">
              <a:buAutoNum type="arabicPeriod"/>
            </a:pPr>
            <a:r>
              <a:rPr kumimoji="1" lang="en-US" altLang="zh-CN" sz="2400" dirty="0" smtClean="0">
                <a:latin typeface="+mn-lt"/>
              </a:rPr>
              <a:t>Paper </a:t>
            </a:r>
            <a:r>
              <a:rPr kumimoji="1" lang="en-US" altLang="zh-CN" sz="2400" dirty="0">
                <a:latin typeface="+mn-lt"/>
              </a:rPr>
              <a:t>aims to output the code of the prototype. Does it still make sense to integrate the text and edge contour in the integration stage according to our requirements</a:t>
            </a:r>
            <a:r>
              <a:rPr kumimoji="1" lang="en-US" altLang="zh-CN" sz="2400" dirty="0" smtClean="0">
                <a:latin typeface="+mn-lt"/>
              </a:rPr>
              <a:t>?</a:t>
            </a:r>
            <a:endParaRPr kumimoji="1" lang="en-US" altLang="zh-CN" sz="2400" dirty="0">
              <a:latin typeface="+mn-lt"/>
            </a:endParaRPr>
          </a:p>
          <a:p>
            <a:endParaRPr kumimoji="1" lang="en-US" altLang="zh-CN" sz="2400" dirty="0" smtClean="0">
              <a:latin typeface="+mn-lt"/>
            </a:endParaRPr>
          </a:p>
          <a:p>
            <a:endParaRPr kumimoji="1" lang="en-US" altLang="zh-CN" sz="2400" dirty="0">
              <a:latin typeface="+mn-lt"/>
            </a:endParaRPr>
          </a:p>
          <a:p>
            <a:r>
              <a:rPr kumimoji="1" lang="en-US" altLang="zh-CN" sz="2400" dirty="0" smtClean="0">
                <a:latin typeface="+mn-lt"/>
              </a:rPr>
              <a:t>2</a:t>
            </a:r>
            <a:r>
              <a:rPr kumimoji="1" lang="en-US" altLang="zh-CN" sz="2400" dirty="0">
                <a:latin typeface="+mn-lt"/>
              </a:rPr>
              <a:t>. If fusion is required, is it part output or whole output</a:t>
            </a:r>
            <a:r>
              <a:rPr kumimoji="1" lang="en-US" altLang="zh-CN" sz="2400" dirty="0" smtClean="0">
                <a:latin typeface="+mn-lt"/>
              </a:rPr>
              <a:t>?</a:t>
            </a:r>
          </a:p>
          <a:p>
            <a:endParaRPr kumimoji="1" lang="en-US" altLang="zh-CN" sz="24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36654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zh-CN" strike="noStrike" noProof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Reporting on work</a:t>
            </a:r>
            <a:r>
              <a:rPr lang="en-US" altLang="zh-CN" strike="noStrike" noProof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--Jiangxue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1.</a:t>
            </a:r>
            <a:r>
              <a:rPr lang="en-US" altLang="zh-CN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Organizing UI Datasets</a:t>
            </a:r>
          </a:p>
          <a:p>
            <a:pPr fontAlgn="base"/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2.</a:t>
            </a:r>
            <a:r>
              <a:rPr lang="zh-CN" altLang="en-US">
                <a:sym typeface="+mn-ea"/>
              </a:rPr>
              <a:t>Cluster</a:t>
            </a:r>
          </a:p>
          <a:p>
            <a:pPr fontAlgn="base"/>
            <a:r>
              <a:rPr lang="en-US" altLang="zh-CN">
                <a:sym typeface="+mn-ea"/>
              </a:rPr>
              <a:t>3.</a:t>
            </a:r>
            <a:r>
              <a:rPr lang="zh-CN" altLang="en-US">
                <a:sym typeface="+mn-ea"/>
              </a:rPr>
              <a:t>Judge if the </a:t>
            </a:r>
            <a:r>
              <a:rPr lang="en-US" altLang="zh-CN">
                <a:sym typeface="+mn-ea"/>
              </a:rPr>
              <a:t>UI</a:t>
            </a:r>
            <a:r>
              <a:rPr lang="zh-CN" altLang="en-US">
                <a:sym typeface="+mn-ea"/>
              </a:rPr>
              <a:t> are good or not.</a:t>
            </a:r>
            <a:endParaRPr lang="zh-CN" altLang="en-US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r>
              <a:rPr lang="en-US" altLang="zh-CN" strike="noStrike" noProof="1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4.</a:t>
            </a:r>
            <a:r>
              <a:rPr strike="noStrike" noProof="1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Classification of UI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1.Organizing UI Datasets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marL="0" indent="0" fontAlgn="base">
              <a:buNone/>
            </a:pPr>
            <a:r>
              <a:rPr lang="en-US">
                <a:sym typeface="+mn-ea"/>
              </a:rPr>
              <a:t>     </a:t>
            </a:r>
            <a:r>
              <a:rPr>
                <a:sym typeface="+mn-ea"/>
              </a:rPr>
              <a:t>Remove XML files and TXT documents from the dataset and retain UI images. </a:t>
            </a:r>
            <a:r>
              <a:rPr lang="en-US">
                <a:sym typeface="+mn-ea"/>
              </a:rPr>
              <a:t>90</a:t>
            </a:r>
            <a:r>
              <a:rPr>
                <a:sym typeface="+mn-ea"/>
              </a:rPr>
              <a:t> APPs were collected, totaling 3146 UI pictures.</a:t>
            </a:r>
          </a:p>
          <a:p>
            <a:pPr fontAlgn="base"/>
            <a:endParaRPr lang="zh-CN" altLang="en-US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>
                <a:sym typeface="+mn-ea"/>
              </a:rPr>
              <a:t>2.</a:t>
            </a:r>
            <a:r>
              <a:rPr lang="zh-CN" altLang="en-US">
                <a:sym typeface="+mn-ea"/>
              </a:rPr>
              <a:t>Cluster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fontAlgn="base"/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   </a:t>
            </a:r>
            <a:r>
              <a:rPr lang="zh-CN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The image features are extracted by means of histogram statistics for pictures RGB and HSV, and the K-means method is used to cluster the finished UI data sets.</a:t>
            </a:r>
          </a:p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 strike="noStrike" noProof="1"/>
              <a:t>RGB+K-means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4805" y="1186498"/>
            <a:ext cx="8256588" cy="4824413"/>
          </a:xfrm>
        </p:spPr>
        <p:txBody>
          <a:bodyPr/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r>
              <a:rPr lang="en-US" altLang="zh-CN">
                <a:sym typeface="+mn-ea"/>
              </a:rPr>
              <a:t/>
            </a:r>
            <a:br>
              <a:rPr lang="en-US" altLang="zh-CN">
                <a:sym typeface="+mn-ea"/>
              </a:rPr>
            </a:br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pic>
        <p:nvPicPr>
          <p:cNvPr id="14" name="图片 13" descr="caebd31cafc376c8bde86b73b1d0d9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785" y="1186815"/>
            <a:ext cx="2285365" cy="1776095"/>
          </a:xfrm>
          <a:prstGeom prst="rect">
            <a:avLst/>
          </a:prstGeom>
        </p:spPr>
      </p:pic>
      <p:pic>
        <p:nvPicPr>
          <p:cNvPr id="15" name="图片 14" descr="e765fbf44cd7739497e8c27833d74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5625" y="1120775"/>
            <a:ext cx="2454910" cy="1908175"/>
          </a:xfrm>
          <a:prstGeom prst="rect">
            <a:avLst/>
          </a:prstGeom>
        </p:spPr>
      </p:pic>
      <p:pic>
        <p:nvPicPr>
          <p:cNvPr id="16" name="图片 15" descr="0b6550daa660ec2caaa3797425995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380" y="3585845"/>
            <a:ext cx="2556510" cy="1986915"/>
          </a:xfrm>
          <a:prstGeom prst="rect">
            <a:avLst/>
          </a:prstGeom>
        </p:spPr>
      </p:pic>
      <p:pic>
        <p:nvPicPr>
          <p:cNvPr id="17" name="图片 16" descr="bb3de36d95b892e6f1a514372298df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5810" y="3585845"/>
            <a:ext cx="2532380" cy="1967865"/>
          </a:xfrm>
          <a:prstGeom prst="rect">
            <a:avLst/>
          </a:prstGeom>
        </p:spPr>
      </p:pic>
      <p:pic>
        <p:nvPicPr>
          <p:cNvPr id="18" name="图片 17" descr="e1feb9185df195c26f4899544d6ab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9680" y="3585845"/>
            <a:ext cx="2485390" cy="193167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649095" y="3119120"/>
            <a:ext cx="1122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0-221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926965" y="3119120"/>
            <a:ext cx="10852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1-169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228090" y="5725160"/>
            <a:ext cx="12560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2-1648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044950" y="5659755"/>
            <a:ext cx="1463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3-87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7157720" y="5699125"/>
            <a:ext cx="942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4-21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zh-CN">
                <a:sym typeface="+mn-ea"/>
              </a:rPr>
              <a:t>HSV+K-means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571500" y="385763"/>
            <a:ext cx="6661150" cy="6985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 kern="1200">
                <a:solidFill>
                  <a:srgbClr val="415F8B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415F8B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415F8B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415F8B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415F8B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415F8B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415F8B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415F8B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415F8B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/>
            <a:endParaRPr lang="en-US" altLang="zh-CN" strike="noStrike" noProof="1"/>
          </a:p>
        </p:txBody>
      </p:sp>
      <p:sp>
        <p:nvSpPr>
          <p:cNvPr id="5" name="内容占位符 2"/>
          <p:cNvSpPr>
            <a:spLocks noGrp="1"/>
          </p:cNvSpPr>
          <p:nvPr/>
        </p:nvSpPr>
        <p:spPr>
          <a:xfrm>
            <a:off x="571500" y="1503363"/>
            <a:ext cx="8256588" cy="482441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357505" indent="-357505" algn="just" rtl="0" eaLnBrk="0" fontAlgn="base" hangingPunct="0">
              <a:lnSpc>
                <a:spcPct val="110000"/>
              </a:lnSpc>
              <a:spcBef>
                <a:spcPts val="1800"/>
              </a:spcBef>
              <a:spcAft>
                <a:spcPct val="0"/>
              </a:spcAft>
              <a:buClr>
                <a:srgbClr val="528199"/>
              </a:buClr>
              <a:buSzPct val="100000"/>
              <a:buFont typeface="Webdings" panose="05030102010509060703" pitchFamily="18" charset="2"/>
              <a:buChar char="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57505" lvl="1" indent="-357505" algn="l" rtl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>
                <a:srgbClr val="B2CAD6"/>
              </a:buClr>
              <a:buFont typeface="幼圆" pitchFamily="49" charset="-122"/>
              <a:buChar char=" "/>
              <a:defRPr sz="1600" kern="1200">
                <a:solidFill>
                  <a:srgbClr val="7D7D7D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r>
              <a:rPr lang="en-US" altLang="zh-CN">
                <a:sym typeface="+mn-ea"/>
              </a:rPr>
              <a:t/>
            </a:r>
            <a:br>
              <a:rPr lang="en-US" altLang="zh-CN">
                <a:sym typeface="+mn-ea"/>
              </a:rPr>
            </a:br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pic>
        <p:nvPicPr>
          <p:cNvPr id="6" name="图片 5" descr="9d7b2b0935b23a1204c014ba68bb8a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059815"/>
            <a:ext cx="2454910" cy="1908175"/>
          </a:xfrm>
          <a:prstGeom prst="rect">
            <a:avLst/>
          </a:prstGeom>
        </p:spPr>
      </p:pic>
      <p:pic>
        <p:nvPicPr>
          <p:cNvPr id="7" name="图片 6" descr="b64feac5d7136cf143a693e45cba48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685" y="1059815"/>
            <a:ext cx="2557145" cy="1908810"/>
          </a:xfrm>
          <a:prstGeom prst="rect">
            <a:avLst/>
          </a:prstGeom>
        </p:spPr>
      </p:pic>
      <p:pic>
        <p:nvPicPr>
          <p:cNvPr id="8" name="图片 7" descr="316b21f648aca7fd67d86189176e4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030" y="1059815"/>
            <a:ext cx="2746375" cy="2005330"/>
          </a:xfrm>
          <a:prstGeom prst="rect">
            <a:avLst/>
          </a:prstGeom>
        </p:spPr>
      </p:pic>
      <p:pic>
        <p:nvPicPr>
          <p:cNvPr id="9" name="图片 8" descr="b2e86a5e5cf35a25c6bc2078aaf86b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135" y="3553460"/>
            <a:ext cx="3046730" cy="2367280"/>
          </a:xfrm>
          <a:prstGeom prst="rect">
            <a:avLst/>
          </a:prstGeom>
        </p:spPr>
      </p:pic>
      <p:pic>
        <p:nvPicPr>
          <p:cNvPr id="10" name="图片 9" descr="4974be4b042d40f3efed90be2309c3c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5150" y="3566160"/>
            <a:ext cx="3136265" cy="243713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67105" y="3145155"/>
            <a:ext cx="1444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0-2172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942080" y="3197860"/>
            <a:ext cx="10617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1-170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943090" y="3185160"/>
            <a:ext cx="10852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2-14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368425" y="6201410"/>
            <a:ext cx="1199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3-129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5442585" y="6133465"/>
            <a:ext cx="1001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4-661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4500" y="272098"/>
            <a:ext cx="6661150" cy="698500"/>
          </a:xfrm>
        </p:spPr>
        <p:txBody>
          <a:bodyPr/>
          <a:lstStyle/>
          <a:p>
            <a:pPr fontAlgn="base"/>
            <a:r>
              <a:rPr lang="en-US" altLang="zh-CN" strike="noStrike" noProof="1"/>
              <a:t>3.</a:t>
            </a:r>
            <a:r>
              <a:rPr lang="zh-CN" altLang="en-US" strike="noStrike" noProof="1"/>
              <a:t>Judge if the </a:t>
            </a:r>
            <a:r>
              <a:rPr lang="en-US" altLang="zh-CN" strike="noStrike" noProof="1"/>
              <a:t>UI</a:t>
            </a:r>
            <a:r>
              <a:rPr lang="zh-CN" altLang="en-US" strike="noStrike" noProof="1"/>
              <a:t> are good or not.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marL="0" indent="0" fontAlgn="base">
              <a:buNone/>
            </a:pPr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   </a:t>
            </a:r>
            <a:r>
              <a:rPr lang="zh-CN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The online collection of criteria for judging UI design is roughly divided into the following points: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	</a:t>
            </a:r>
            <a:r>
              <a:rPr lang="zh-CN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①</a:t>
            </a:r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On Style positioning. To determine the overall temperament of APP, the main color system, fonts, interaction methods and so on.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	</a:t>
            </a:r>
            <a:r>
              <a:rPr lang="zh-CN" altLang="en-US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② </a:t>
            </a:r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On color. To be comfortable with, there must be a distinction between the main and secondary, can not be colored color to distinguish the main color.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	</a:t>
            </a:r>
            <a:r>
              <a:rPr lang="zh-CN" altLang="en-US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③ </a:t>
            </a:r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On the copy. Text information should be clearly expressed, font size, word spacing, plate type, appropriate level.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	</a:t>
            </a:r>
            <a:r>
              <a:rPr lang="zh-CN" altLang="en-US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④</a:t>
            </a:r>
            <a:r>
              <a:rPr lang="en-US" altLang="zh-CN" strike="noStrike" noProof="1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On user experience. Mainly reflected in the interaction and ease of use of APP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4.</a:t>
            </a:r>
            <a:r>
              <a:rPr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Classification of UI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/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endParaRPr lang="en-US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pic>
        <p:nvPicPr>
          <p:cNvPr id="4" name="图片 3" descr="53438838f7fdbc460eedf6eeb2e70b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078230"/>
            <a:ext cx="3030855" cy="2355215"/>
          </a:xfrm>
          <a:prstGeom prst="rect">
            <a:avLst/>
          </a:prstGeom>
        </p:spPr>
      </p:pic>
      <p:pic>
        <p:nvPicPr>
          <p:cNvPr id="5" name="图片 4" descr="ea31e8cf19d70310d20aeb5b6cfccf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9460" y="1078230"/>
            <a:ext cx="3049270" cy="2369820"/>
          </a:xfrm>
          <a:prstGeom prst="rect">
            <a:avLst/>
          </a:prstGeom>
        </p:spPr>
      </p:pic>
      <p:pic>
        <p:nvPicPr>
          <p:cNvPr id="6" name="图片 5" descr="30b7c24670be3853202f20c1de2b48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60" y="3898265"/>
            <a:ext cx="2963545" cy="2303145"/>
          </a:xfrm>
          <a:prstGeom prst="rect">
            <a:avLst/>
          </a:prstGeom>
        </p:spPr>
      </p:pic>
      <p:pic>
        <p:nvPicPr>
          <p:cNvPr id="7" name="图片 6" descr="a6492b75069e362f11c64e7add661c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7390" y="3804285"/>
            <a:ext cx="3205480" cy="24904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22705" y="3529965"/>
            <a:ext cx="2191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Darkness</a:t>
            </a:r>
            <a:r>
              <a:rPr lang="en-US" altLang="zh-CN"/>
              <a:t>-762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363845" y="3448050"/>
            <a:ext cx="1512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Colors</a:t>
            </a:r>
            <a:r>
              <a:rPr lang="en-US" altLang="zh-CN"/>
              <a:t>-131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414780" y="6278245"/>
            <a:ext cx="13569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Simple</a:t>
            </a:r>
            <a:r>
              <a:rPr lang="en-US" altLang="zh-CN"/>
              <a:t>-116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455920" y="6356985"/>
            <a:ext cx="1492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Bright</a:t>
            </a:r>
            <a:r>
              <a:rPr lang="en-US" altLang="zh-CN"/>
              <a:t>-60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zh-CN" strike="noStrike" noProof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Reporting on </a:t>
            </a:r>
            <a:r>
              <a:rPr lang="zh-CN" altLang="zh-CN" strike="noStrike" noProof="1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work</a:t>
            </a:r>
            <a:r>
              <a:rPr lang="en-US" altLang="zh-CN" strike="noStrike" noProof="1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—lwt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4500" y="1376363"/>
            <a:ext cx="8256588" cy="4824413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fontAlgn="base"/>
            <a:endParaRPr lang="zh-CN" altLang="zh-CN" strike="noStrike" noProof="1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r>
              <a:rPr lang="en-US" altLang="zh-CN" dirty="0" smtClean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1.</a:t>
            </a:r>
            <a:r>
              <a:rPr lang="en-US" altLang="zh-CN" dirty="0" smtClean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plugin</a:t>
            </a:r>
            <a:endParaRPr lang="en-US" altLang="zh-CN" dirty="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fontAlgn="base"/>
            <a:r>
              <a:rPr lang="en-US" altLang="zh-CN" dirty="0" smtClean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2.</a:t>
            </a:r>
            <a:r>
              <a:rPr lang="en-US" altLang="zh-CN" dirty="0" smtClean="0">
                <a:sym typeface="+mn-ea"/>
              </a:rPr>
              <a:t>computer</a:t>
            </a:r>
            <a:r>
              <a:rPr lang="zh-CN" altLang="en-US" dirty="0" smtClean="0">
                <a:sym typeface="+mn-ea"/>
              </a:rPr>
              <a:t> </a:t>
            </a:r>
            <a:r>
              <a:rPr lang="en-US" altLang="zh-CN" dirty="0" smtClean="0">
                <a:sym typeface="+mn-ea"/>
              </a:rPr>
              <a:t>vision</a:t>
            </a:r>
            <a:endParaRPr lang="zh-CN" altLang="en-US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4608083"/>
      </p:ext>
    </p:extLst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000120140530A90PWBG">
  <a:themeElements>
    <a:clrScheme name="">
      <a:dk1>
        <a:srgbClr val="3D3F41"/>
      </a:dk1>
      <a:lt1>
        <a:srgbClr val="FFFFFF"/>
      </a:lt1>
      <a:dk2>
        <a:srgbClr val="454749"/>
      </a:dk2>
      <a:lt2>
        <a:srgbClr val="FFFFFF"/>
      </a:lt2>
      <a:accent1>
        <a:srgbClr val="5D80B3"/>
      </a:accent1>
      <a:accent2>
        <a:srgbClr val="7FA6BA"/>
      </a:accent2>
      <a:accent3>
        <a:srgbClr val="FFFFFF"/>
      </a:accent3>
      <a:accent4>
        <a:srgbClr val="333537"/>
      </a:accent4>
      <a:accent5>
        <a:srgbClr val="B6C1D5"/>
      </a:accent5>
      <a:accent6>
        <a:srgbClr val="7194A6"/>
      </a:accent6>
      <a:hlink>
        <a:srgbClr val="00B0F0"/>
      </a:hlink>
      <a:folHlink>
        <a:srgbClr val="AFB2B4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000120140530A90PWBG 1">
        <a:dk1>
          <a:srgbClr val="3D3F41"/>
        </a:dk1>
        <a:lt1>
          <a:srgbClr val="FFFFFF"/>
        </a:lt1>
        <a:dk2>
          <a:srgbClr val="454749"/>
        </a:dk2>
        <a:lt2>
          <a:srgbClr val="FFFFFF"/>
        </a:lt2>
        <a:accent1>
          <a:srgbClr val="5D80B3"/>
        </a:accent1>
        <a:accent2>
          <a:srgbClr val="7FA6BA"/>
        </a:accent2>
        <a:accent3>
          <a:srgbClr val="FFFFFF"/>
        </a:accent3>
        <a:accent4>
          <a:srgbClr val="333436"/>
        </a:accent4>
        <a:accent5>
          <a:srgbClr val="B6C0D6"/>
        </a:accent5>
        <a:accent6>
          <a:srgbClr val="7296A8"/>
        </a:accent6>
        <a:hlink>
          <a:srgbClr val="00B0F0"/>
        </a:hlink>
        <a:folHlink>
          <a:srgbClr val="AFB2B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A000120140530A90PWBG">
  <a:themeElements>
    <a:clrScheme name="">
      <a:dk1>
        <a:srgbClr val="3D3F41"/>
      </a:dk1>
      <a:lt1>
        <a:srgbClr val="FFFFFF"/>
      </a:lt1>
      <a:dk2>
        <a:srgbClr val="454749"/>
      </a:dk2>
      <a:lt2>
        <a:srgbClr val="FFFFFF"/>
      </a:lt2>
      <a:accent1>
        <a:srgbClr val="5D80B3"/>
      </a:accent1>
      <a:accent2>
        <a:srgbClr val="7FA6BA"/>
      </a:accent2>
      <a:accent3>
        <a:srgbClr val="FFFFFF"/>
      </a:accent3>
      <a:accent4>
        <a:srgbClr val="333537"/>
      </a:accent4>
      <a:accent5>
        <a:srgbClr val="B6C1D5"/>
      </a:accent5>
      <a:accent6>
        <a:srgbClr val="7194A6"/>
      </a:accent6>
      <a:hlink>
        <a:srgbClr val="00B0F0"/>
      </a:hlink>
      <a:folHlink>
        <a:srgbClr val="AFB2B4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000120140530A90PWBG 1">
        <a:dk1>
          <a:srgbClr val="3D3F41"/>
        </a:dk1>
        <a:lt1>
          <a:srgbClr val="FFFFFF"/>
        </a:lt1>
        <a:dk2>
          <a:srgbClr val="454749"/>
        </a:dk2>
        <a:lt2>
          <a:srgbClr val="FFFFFF"/>
        </a:lt2>
        <a:accent1>
          <a:srgbClr val="5D80B3"/>
        </a:accent1>
        <a:accent2>
          <a:srgbClr val="7FA6BA"/>
        </a:accent2>
        <a:accent3>
          <a:srgbClr val="FFFFFF"/>
        </a:accent3>
        <a:accent4>
          <a:srgbClr val="333436"/>
        </a:accent4>
        <a:accent5>
          <a:srgbClr val="B6C0D6"/>
        </a:accent5>
        <a:accent6>
          <a:srgbClr val="7296A8"/>
        </a:accent6>
        <a:hlink>
          <a:srgbClr val="00B0F0"/>
        </a:hlink>
        <a:folHlink>
          <a:srgbClr val="AFB2B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246</Words>
  <Application>Microsoft Macintosh PowerPoint</Application>
  <PresentationFormat>全屏显示(4:3)</PresentationFormat>
  <Paragraphs>61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 Black</vt:lpstr>
      <vt:lpstr>Calibri</vt:lpstr>
      <vt:lpstr>Webdings</vt:lpstr>
      <vt:lpstr>宋体</vt:lpstr>
      <vt:lpstr>微软雅黑</vt:lpstr>
      <vt:lpstr>幼圆</vt:lpstr>
      <vt:lpstr>Arial</vt:lpstr>
      <vt:lpstr>默认设计模板</vt:lpstr>
      <vt:lpstr>A000120140530A90PWBG</vt:lpstr>
      <vt:lpstr>1_A000120140530A90PWBG</vt:lpstr>
      <vt:lpstr>Android UI design</vt:lpstr>
      <vt:lpstr>Reporting on work--Jiangxue</vt:lpstr>
      <vt:lpstr>1.Organizing UI Datasets</vt:lpstr>
      <vt:lpstr>2.Cluster</vt:lpstr>
      <vt:lpstr>RGB+K-means</vt:lpstr>
      <vt:lpstr>HSV+K-means</vt:lpstr>
      <vt:lpstr>3.Judge if the UI are good or not.</vt:lpstr>
      <vt:lpstr>4.Classification of UI</vt:lpstr>
      <vt:lpstr>Reporting on work—lwt</vt:lpstr>
      <vt:lpstr>plugin</vt:lpstr>
      <vt:lpstr>plugin</vt:lpstr>
      <vt:lpstr>Computer vision</vt:lpstr>
      <vt:lpstr>Computer vision</vt:lpstr>
      <vt:lpstr>Computer vision</vt:lpstr>
      <vt:lpstr>Computer vision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孙浩泰</dc:title>
  <dc:creator>Administrator</dc:creator>
  <cp:lastModifiedBy>Microsoft Office 用户</cp:lastModifiedBy>
  <cp:revision>58</cp:revision>
  <dcterms:created xsi:type="dcterms:W3CDTF">2015-10-07T09:35:00Z</dcterms:created>
  <dcterms:modified xsi:type="dcterms:W3CDTF">2018-10-23T06:34:08Z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